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3"/>
    <p:sldId id="258" r:id="rId4"/>
    <p:sldId id="259" r:id="rId5"/>
    <p:sldId id="261" r:id="rId6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0" y="96"/>
      </p:cViewPr>
      <p:guideLst>
        <p:guide orient="horz" pos="2136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handoutMaster" Target="handoutMasters/handoutMaster1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true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true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true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true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true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true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true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0"/>
            <a:ext cx="12206817" cy="68675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true" noChangeArrowheads="true"/>
          </p:cNvSpPr>
          <p:nvPr>
            <p:ph type="ctrTitle"/>
          </p:nvPr>
        </p:nvSpPr>
        <p:spPr>
          <a:xfrm>
            <a:off x="2063751" y="1701800"/>
            <a:ext cx="9211733" cy="10826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true" noChangeArrowheads="true"/>
          </p:cNvSpPr>
          <p:nvPr>
            <p:ph type="subTitle" idx="1"/>
          </p:nvPr>
        </p:nvSpPr>
        <p:spPr>
          <a:xfrm>
            <a:off x="2063751" y="2927350"/>
            <a:ext cx="9218083" cy="1752600"/>
          </a:xfrm>
        </p:spPr>
        <p:txBody>
          <a:bodyPr/>
          <a:lstStyle>
            <a:lvl1pPr marL="0" indent="0" algn="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true" noChangeArrowheads="true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false" compatLnSpc="true"/>
          <a:lstStyle>
            <a:lvl1pPr>
              <a:defRPr/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" name="Rectangle 6"/>
          <p:cNvSpPr>
            <a:spLocks noGrp="true" noChangeArrowheads="true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false" compatLnSpc="true"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1" name="Rectangle 7"/>
          <p:cNvSpPr>
            <a:spLocks noGrp="true" noChangeArrowheads="true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false" compatLnSpc="true"/>
          <a:lstStyle>
            <a:lvl1pPr>
              <a:defRPr/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3831447-C893-4FB7-A405-85B25DF4EE90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true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true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true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true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true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true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9" name="Slide Number Placeholder 8"/>
          <p:cNvSpPr>
            <a:spLocks noGrp="true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true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true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5" name="Slide Number Placeholder 4"/>
          <p:cNvSpPr>
            <a:spLocks noGrp="true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true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true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Slide Number Placeholder 3"/>
          <p:cNvSpPr>
            <a:spLocks noGrp="true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3831447-C893-4FB7-A405-85B25DF4EE90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true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false" compatLnSpc="true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p>
            <a:endParaRPr lang="zh-CN" altLang="en-US" dirty="0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cxnSp>
        <p:nvCxnSpPr>
          <p:cNvPr id="8" name="直接连接符 7" hidden="true"/>
          <p:cNvCxnSpPr/>
          <p:nvPr userDrawn="true"/>
        </p:nvCxnSpPr>
        <p:spPr>
          <a:xfrm>
            <a:off x="742950" y="434340"/>
            <a:ext cx="0" cy="13912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8"/>
          <p:cNvPicPr>
            <a:picLocks noChangeAspect="true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true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false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true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true" noChangeArrowheads="true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false" compatLnSpc="true"/>
          <a:lstStyle>
            <a:lvl1pPr>
              <a:defRPr sz="1400"/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30" name="Rectangle 6"/>
          <p:cNvSpPr>
            <a:spLocks noGrp="true" noChangeArrowheads="true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false" compatLnSpc="true"/>
          <a:lstStyle>
            <a:lvl1pPr algn="ctr">
              <a:defRPr sz="1400"/>
            </a:lvl1pPr>
          </a:lstStyle>
          <a:p>
            <a:endParaRPr lang="zh-CN" altLang="en-US"/>
          </a:p>
        </p:txBody>
      </p:sp>
      <p:sp>
        <p:nvSpPr>
          <p:cNvPr id="1031" name="Rectangle 7"/>
          <p:cNvSpPr>
            <a:spLocks noGrp="true" noChangeArrowheads="true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false" compatLnSpc="true"/>
          <a:lstStyle>
            <a:lvl1pPr algn="r">
              <a:defRPr sz="1400"/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rtl="0" fontAlgn="base">
        <a:spcBef>
          <a:spcPct val="0"/>
        </a:spcBef>
        <a:spcAft>
          <a:spcPct val="0"/>
        </a:spcAft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itchFamily="2" charset="-122"/>
        </a:defRPr>
      </a:lvl2pPr>
      <a:lvl3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itchFamily="2" charset="-122"/>
        </a:defRPr>
      </a:lvl3pPr>
      <a:lvl4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itchFamily="2" charset="-122"/>
        </a:defRPr>
      </a:lvl4pPr>
      <a:lvl5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itchFamily="2" charset="-122"/>
        </a:defRPr>
      </a:lvl5pPr>
      <a:lvl6pPr marL="4572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itchFamily="2" charset="-122"/>
        </a:defRPr>
      </a:lvl6pPr>
      <a:lvl7pPr marL="9144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itchFamily="2" charset="-122"/>
        </a:defRPr>
      </a:lvl7pPr>
      <a:lvl8pPr marL="13716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itchFamily="2" charset="-122"/>
        </a:defRPr>
      </a:lvl8pPr>
      <a:lvl9pPr marL="18288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true"/>
          </p:cNvSpPr>
          <p:nvPr>
            <p:ph type="ctrTitle"/>
          </p:nvPr>
        </p:nvSpPr>
        <p:spPr/>
        <p:txBody>
          <a:bodyPr/>
          <a:p>
            <a:r>
              <a:rPr lang="" altLang="en-US" sz="4400"/>
              <a:t>Thiết kế mở của VACCOM</a:t>
            </a:r>
            <a:endParaRPr lang="" altLang="en-US" sz="4400"/>
          </a:p>
        </p:txBody>
      </p:sp>
      <p:sp>
        <p:nvSpPr>
          <p:cNvPr id="3" name="Subtitle 2"/>
          <p:cNvSpPr>
            <a:spLocks noGrp="true"/>
          </p:cNvSpPr>
          <p:nvPr>
            <p:ph type="subTitle" idx="1"/>
          </p:nvPr>
        </p:nvSpPr>
        <p:spPr/>
        <p:txBody>
          <a:bodyPr/>
          <a:p>
            <a:r>
              <a:rPr lang="" altLang="en-US"/>
              <a:t>Software Freedom Day 2021 - Hanoi</a:t>
            </a:r>
            <a:endParaRPr lang="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p>
            <a:pPr lvl="0"/>
            <a:r>
              <a:rPr lang="" altLang="en-US"/>
              <a:t>Tầm nhìn của Vaccom</a:t>
            </a:r>
            <a:endParaRPr lang="" altLang="en-US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>
          <a:xfrm>
            <a:off x="609600" y="1417320"/>
            <a:ext cx="10972800" cy="4902200"/>
          </a:xfrm>
        </p:spPr>
        <p:txBody>
          <a:bodyPr/>
          <a:p>
            <a:r>
              <a:rPr lang="" altLang="en-US" sz="2800"/>
              <a:t>Ý tưởng ban đầu</a:t>
            </a:r>
            <a:endParaRPr lang="" altLang="en-US" sz="2800"/>
          </a:p>
          <a:p>
            <a:pPr lvl="1"/>
            <a:r>
              <a:rPr lang="" altLang="en-US" sz="2400"/>
              <a:t>Hỗ trợ công tác quản lý đăng kí và sắp xếp lịch tiêm chủng tại các địa bàn cơ sở =&gt; mô hình quản lý bottom-up</a:t>
            </a:r>
            <a:endParaRPr lang="" altLang="en-US" sz="2400"/>
          </a:p>
          <a:p>
            <a:pPr lvl="1"/>
            <a:r>
              <a:rPr lang="" altLang="en-US" sz="2400"/>
              <a:t>Không trùng lặp với cổng đăng ký tiêm chủng quốc gia =&gt; mô hình quản lý top-down</a:t>
            </a:r>
            <a:endParaRPr lang="" altLang="en-US" sz="2400"/>
          </a:p>
          <a:p>
            <a:pPr lvl="0"/>
            <a:r>
              <a:rPr lang="" altLang="en-US" sz="2800"/>
              <a:t>Tầm nhìn phát triển</a:t>
            </a:r>
            <a:endParaRPr lang="en-US" altLang="en-US" sz="2800"/>
          </a:p>
          <a:p>
            <a:pPr lvl="1"/>
            <a:r>
              <a:rPr lang="" altLang="en-US" sz="2400">
                <a:sym typeface="+mn-ea"/>
              </a:rPr>
              <a:t>Là phần mềm hỗ trợ quản lý toàn diện công tác xã hội tại địa bàn dân cư </a:t>
            </a:r>
            <a:r>
              <a:rPr lang="en-US" altLang="en-US" sz="2400">
                <a:sym typeface="+mn-ea"/>
              </a:rPr>
              <a:t>(</a:t>
            </a:r>
            <a:r>
              <a:rPr lang="" altLang="en-US" sz="2400">
                <a:sym typeface="+mn-ea"/>
              </a:rPr>
              <a:t>khu/</a:t>
            </a:r>
            <a:r>
              <a:rPr lang="en-US" altLang="en-US" sz="2400">
                <a:sym typeface="+mn-ea"/>
              </a:rPr>
              <a:t>tổ/</a:t>
            </a:r>
            <a:r>
              <a:rPr lang="" altLang="en-US" sz="2400">
                <a:sym typeface="+mn-ea"/>
              </a:rPr>
              <a:t>thôn</a:t>
            </a:r>
            <a:r>
              <a:rPr lang="en-US" altLang="en-US" sz="2400">
                <a:sym typeface="+mn-ea"/>
              </a:rPr>
              <a:t>)</a:t>
            </a:r>
            <a:r>
              <a:rPr lang="" altLang="en-US" sz="2400">
                <a:sym typeface="+mn-ea"/>
              </a:rPr>
              <a:t> =&gt; chuyển đổi số ở nơi sinh sống, kết nối người dân với chính quyền (phường xã)</a:t>
            </a:r>
            <a:endParaRPr lang="" altLang="en-US" sz="2400">
              <a:sym typeface="+mn-ea"/>
            </a:endParaRPr>
          </a:p>
          <a:p>
            <a:pPr lvl="1"/>
            <a:r>
              <a:rPr lang="" altLang="en-US" sz="2400">
                <a:sym typeface="+mn-ea"/>
              </a:rPr>
              <a:t>Lộ trình phát triển: hoàn thiện v1.0 trong tháng 9/2021; phát triển mở rộng thành v2.0, v3.0, v4.0 dựa trên nhu cầu thực tiễn và khả năng đóng góp của cộng đồng.</a:t>
            </a:r>
            <a:endParaRPr lang="" altLang="en-US" sz="2400"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p>
            <a:pPr lvl="0"/>
            <a:r>
              <a:rPr lang="" altLang="en-US"/>
              <a:t>Đối tượng sử dụng và kiến trúc phần mềm</a:t>
            </a:r>
            <a:endParaRPr lang="" altLang="en-US"/>
          </a:p>
        </p:txBody>
      </p:sp>
      <p:pic>
        <p:nvPicPr>
          <p:cNvPr id="4" name="Content Placeholder 3"/>
          <p:cNvPicPr>
            <a:picLocks noChangeAspect="true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09600" y="968375"/>
            <a:ext cx="5238750" cy="61385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8615" y="2670810"/>
            <a:ext cx="1219200" cy="1219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8656320" y="2689225"/>
            <a:ext cx="1224915" cy="12007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6515100" y="1653540"/>
            <a:ext cx="1114425" cy="11144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>
            <a:off x="6245860" y="2893695"/>
            <a:ext cx="1546225" cy="1896745"/>
          </a:xfrm>
          <a:prstGeom prst="rect">
            <a:avLst/>
          </a:prstGeom>
        </p:spPr>
      </p:pic>
      <p:cxnSp>
        <p:nvCxnSpPr>
          <p:cNvPr id="9" name="Elbow Connector 8"/>
          <p:cNvCxnSpPr>
            <a:stCxn id="7" idx="3"/>
            <a:endCxn id="6" idx="1"/>
          </p:cNvCxnSpPr>
          <p:nvPr/>
        </p:nvCxnSpPr>
        <p:spPr>
          <a:xfrm>
            <a:off x="7629525" y="2211070"/>
            <a:ext cx="1026795" cy="1078865"/>
          </a:xfrm>
          <a:prstGeom prst="bentConnector3">
            <a:avLst>
              <a:gd name="adj1" fmla="val 50031"/>
            </a:avLst>
          </a:prstGeom>
          <a:gradFill rotWithShape="false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true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" name="Elbow Connector 9"/>
          <p:cNvCxnSpPr>
            <a:stCxn id="8" idx="3"/>
            <a:endCxn id="6" idx="1"/>
          </p:cNvCxnSpPr>
          <p:nvPr/>
        </p:nvCxnSpPr>
        <p:spPr>
          <a:xfrm flipV="true">
            <a:off x="7792085" y="3289935"/>
            <a:ext cx="864235" cy="552450"/>
          </a:xfrm>
          <a:prstGeom prst="bentConnector3">
            <a:avLst>
              <a:gd name="adj1" fmla="val 39676"/>
            </a:avLst>
          </a:prstGeom>
          <a:gradFill rotWithShape="false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true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" name="Straight Connector 10"/>
          <p:cNvCxnSpPr>
            <a:stCxn id="6" idx="3"/>
            <a:endCxn id="5" idx="1"/>
          </p:cNvCxnSpPr>
          <p:nvPr/>
        </p:nvCxnSpPr>
        <p:spPr>
          <a:xfrm flipV="true">
            <a:off x="9881235" y="3280410"/>
            <a:ext cx="627380" cy="9525"/>
          </a:xfrm>
          <a:prstGeom prst="line">
            <a:avLst/>
          </a:prstGeom>
          <a:gradFill rotWithShape="false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true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3" name="Picture 12"/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>
            <a:off x="6692900" y="4886960"/>
            <a:ext cx="922020" cy="922020"/>
          </a:xfrm>
          <a:prstGeom prst="rect">
            <a:avLst/>
          </a:prstGeom>
        </p:spPr>
      </p:pic>
      <p:cxnSp>
        <p:nvCxnSpPr>
          <p:cNvPr id="14" name="Elbow Connector 13"/>
          <p:cNvCxnSpPr>
            <a:stCxn id="13" idx="3"/>
            <a:endCxn id="6" idx="1"/>
          </p:cNvCxnSpPr>
          <p:nvPr/>
        </p:nvCxnSpPr>
        <p:spPr>
          <a:xfrm flipV="true">
            <a:off x="7614920" y="3289935"/>
            <a:ext cx="1041400" cy="2058035"/>
          </a:xfrm>
          <a:prstGeom prst="bentConnector3">
            <a:avLst>
              <a:gd name="adj1" fmla="val 50000"/>
            </a:avLst>
          </a:prstGeom>
          <a:gradFill rotWithShape="false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true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p>
            <a:pPr lvl="0"/>
            <a:r>
              <a:rPr lang="" altLang="en-US"/>
              <a:t>Thiết kế mô hình CSDL    </a:t>
            </a:r>
            <a:endParaRPr lang="" altLang="en-US"/>
          </a:p>
        </p:txBody>
      </p:sp>
      <p:pic>
        <p:nvPicPr>
          <p:cNvPr id="8" name="Content Placeholder 7"/>
          <p:cNvPicPr>
            <a:picLocks noChangeAspect="true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2700" y="1739900"/>
            <a:ext cx="12167235" cy="43364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mmunications and Dialogues">
  <a:themeElements>
    <a:clrScheme name="Communications and Dialogu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Communications and Dialogu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false">
          <a:gsLst>
            <a:gs pos="0">
              <a:schemeClr val="accent1"/>
            </a:gs>
            <a:gs pos="100000">
              <a:schemeClr val="accent2"/>
            </a:gs>
          </a:gsLst>
          <a:lin ang="5400000" scaled="true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false" compatLnSpc="true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false">
          <a:gsLst>
            <a:gs pos="0">
              <a:schemeClr val="accent1"/>
            </a:gs>
            <a:gs pos="100000">
              <a:schemeClr val="accent2"/>
            </a:gs>
          </a:gsLst>
          <a:lin ang="5400000" scaled="true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false" compatLnSpc="true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itchFamily="2" charset="-122"/>
          </a:defRPr>
        </a:defPPr>
      </a:lstStyle>
    </a:lnDef>
  </a:objectDefaults>
  <a:extraClrSchemeLst>
    <a:extraClrScheme>
      <a:clrScheme name="Communications and Dialogu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宋体"/>
        <a:ea typeface=""/>
        <a:cs typeface=""/>
        <a:font script="Jpan" typeface="游ゴシック Light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游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687</Words>
  <Application>WPS Presentation</Application>
  <PresentationFormat>宽屏</PresentationFormat>
  <Paragraphs>17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4" baseType="lpstr">
      <vt:lpstr>Arial</vt:lpstr>
      <vt:lpstr>SimSun</vt:lpstr>
      <vt:lpstr>Wingdings</vt:lpstr>
      <vt:lpstr>Arial Unicode MS</vt:lpstr>
      <vt:lpstr>Arial Black</vt:lpstr>
      <vt:lpstr>微软雅黑</vt:lpstr>
      <vt:lpstr>SimSun</vt:lpstr>
      <vt:lpstr>Droid Sans Fallback</vt:lpstr>
      <vt:lpstr>Times New Roman</vt:lpstr>
      <vt:lpstr>Communications and Dialogues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anhtt</dc:creator>
  <cp:lastModifiedBy>anhtt</cp:lastModifiedBy>
  <cp:revision>18</cp:revision>
  <dcterms:created xsi:type="dcterms:W3CDTF">2021-09-17T09:40:50Z</dcterms:created>
  <dcterms:modified xsi:type="dcterms:W3CDTF">2021-09-17T09:40:50Z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1033-11.1.0.10161</vt:lpwstr>
  </property>
</Properties>
</file>